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9" r:id="rId2"/>
    <p:sldId id="282" r:id="rId3"/>
    <p:sldId id="285" r:id="rId4"/>
    <p:sldId id="257" r:id="rId5"/>
    <p:sldId id="286" r:id="rId6"/>
    <p:sldId id="288" r:id="rId7"/>
    <p:sldId id="287" r:id="rId8"/>
    <p:sldId id="283" r:id="rId9"/>
    <p:sldId id="290" r:id="rId10"/>
    <p:sldId id="291" r:id="rId11"/>
    <p:sldId id="292" r:id="rId12"/>
    <p:sldId id="293" r:id="rId13"/>
    <p:sldId id="284" r:id="rId14"/>
    <p:sldId id="294" r:id="rId15"/>
    <p:sldId id="295" r:id="rId16"/>
    <p:sldId id="296" r:id="rId17"/>
    <p:sldId id="297" r:id="rId18"/>
    <p:sldId id="281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Bastin" initials="AB" lastIdx="1" clrIdx="0">
    <p:extLst>
      <p:ext uri="{19B8F6BF-5375-455C-9EA6-DF929625EA0E}">
        <p15:presenceInfo xmlns:p15="http://schemas.microsoft.com/office/powerpoint/2012/main" userId="S-1-5-21-3168654282-3805794219-3095318942-1313" providerId="AD"/>
      </p:ext>
    </p:extLst>
  </p:cmAuthor>
  <p:cmAuthor id="2" name="Page Inextremis" initials="PI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FFCC"/>
    <a:srgbClr val="00FFFF"/>
    <a:srgbClr val="00CC66"/>
    <a:srgbClr val="D3BF8E"/>
    <a:srgbClr val="A2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4" autoAdjust="0"/>
    <p:restoredTop sz="81511" autoAdjust="0"/>
  </p:normalViewPr>
  <p:slideViewPr>
    <p:cSldViewPr snapToGrid="0" snapToObjects="1">
      <p:cViewPr varScale="1">
        <p:scale>
          <a:sx n="54" d="100"/>
          <a:sy n="54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AD64-758F-1A4A-BCF2-E0DACA784222}" type="datetime1">
              <a:rPr lang="fr-FR" smtClean="0"/>
              <a:pPr/>
              <a:t>26/05/2021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0F6E-DE97-9645-96E1-B738C6E5268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5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84C0-4CC8-324B-A862-813B5D776F84}" type="datetime1">
              <a:rPr lang="fr-FR" smtClean="0"/>
              <a:pPr/>
              <a:t>26/05/2021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F3ED-8D58-2945-A1B1-042DF02BC2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29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All the products are developed by the national associations and employees that are experts or are PRM. 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1F3ED-8D58-2945-A1B1-042DF02BC25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4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 userDrawn="1"/>
        </p:nvSpPr>
        <p:spPr>
          <a:xfrm>
            <a:off x="0" y="0"/>
            <a:ext cx="9144000" cy="688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2" name="Image 51" descr="banner_blue_red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86268"/>
            <a:ext cx="9144000" cy="29971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728132" y="1765826"/>
            <a:ext cx="7826317" cy="1138773"/>
          </a:xfrm>
        </p:spPr>
        <p:txBody>
          <a:bodyPr wrap="square" anchor="t">
            <a:spAutoFit/>
          </a:bodyPr>
          <a:lstStyle>
            <a:lvl1pPr algn="l">
              <a:defRPr sz="3400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 title - Verdana 34 * RGB 0/95/170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8136" y="4277594"/>
            <a:ext cx="7826313" cy="3656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B30E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Name of the meeting – Verdana 20 * RGB 179/14/10</a:t>
            </a:r>
          </a:p>
        </p:txBody>
      </p:sp>
      <p:pic>
        <p:nvPicPr>
          <p:cNvPr id="12" name="Image 11" descr="CER Logo_Main_transparenc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065" y="424392"/>
            <a:ext cx="1781384" cy="871007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728134" y="4649083"/>
            <a:ext cx="7826315" cy="40880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Date, place - Verdana 20 * RGB 179/14/10</a:t>
            </a:r>
          </a:p>
          <a:p>
            <a:pPr lvl="0"/>
            <a:endParaRPr lang="en-GB" noProof="0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728135" y="3856092"/>
            <a:ext cx="7826314" cy="40880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Name, title - Verdana 34 * RGB 0/95/170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9278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Example of timeline 2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11844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SmartArt – Click to add a title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585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Box - Click to add a title</a:t>
            </a:r>
          </a:p>
        </p:txBody>
      </p:sp>
      <p:pic>
        <p:nvPicPr>
          <p:cNvPr id="5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832986" y="2810933"/>
            <a:ext cx="7339158" cy="345727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Level 1 bullet point</a:t>
            </a:r>
          </a:p>
          <a:p>
            <a:pPr lvl="1"/>
            <a:r>
              <a:rPr lang="en-GB" noProof="0" dirty="0"/>
              <a:t>Level 2 bullet point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2986" y="2099429"/>
            <a:ext cx="7339158" cy="6096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Box title</a:t>
            </a:r>
          </a:p>
        </p:txBody>
      </p:sp>
      <p:sp>
        <p:nvSpPr>
          <p:cNvPr id="8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323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11844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Box – Click to add a title</a:t>
            </a:r>
          </a:p>
        </p:txBody>
      </p:sp>
      <p:pic>
        <p:nvPicPr>
          <p:cNvPr id="4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53533" y="2057400"/>
            <a:ext cx="7391400" cy="6096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Box title</a:t>
            </a:r>
          </a:p>
        </p:txBody>
      </p:sp>
      <p:sp>
        <p:nvSpPr>
          <p:cNvPr id="7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753533" y="2777067"/>
            <a:ext cx="7391400" cy="3449108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Level 1 bullet point</a:t>
            </a:r>
          </a:p>
          <a:p>
            <a:pPr lvl="1"/>
            <a:r>
              <a:rPr lang="en-GB" noProof="0" dirty="0"/>
              <a:t>Level 2 bullet point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11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5400"/>
            <a:ext cx="9144000" cy="688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Image 6" descr="banner_blue_red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86268"/>
            <a:ext cx="9144000" cy="2997132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765413" y="1845312"/>
            <a:ext cx="5613174" cy="1505091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b="1" noProof="0" dirty="0"/>
              <a:t>First name Last name</a:t>
            </a:r>
          </a:p>
          <a:p>
            <a:r>
              <a:rPr lang="en-GB" noProof="0" dirty="0"/>
              <a:t>Title</a:t>
            </a:r>
          </a:p>
          <a:p>
            <a:r>
              <a:rPr lang="en-GB" noProof="0" dirty="0"/>
              <a:t>Tel: +32 (0)2 213 xx </a:t>
            </a:r>
            <a:r>
              <a:rPr lang="en-GB" noProof="0" dirty="0" err="1"/>
              <a:t>xx</a:t>
            </a:r>
            <a:endParaRPr lang="en-GB" noProof="0" dirty="0"/>
          </a:p>
          <a:p>
            <a:r>
              <a:rPr lang="en-GB" noProof="0" dirty="0"/>
              <a:t>E-mail: firstname.lastname@cer.be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b="1" noProof="0" dirty="0"/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765413" y="3620125"/>
            <a:ext cx="5613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sz="2000" b="0" noProof="0" dirty="0">
                <a:solidFill>
                  <a:schemeClr val="tx1"/>
                </a:solidFill>
                <a:latin typeface="+mj-lt"/>
              </a:rPr>
              <a:t>For regular updates on CER activities, </a:t>
            </a:r>
          </a:p>
          <a:p>
            <a:pPr eaLnBrk="1" hangingPunct="1">
              <a:lnSpc>
                <a:spcPct val="120000"/>
              </a:lnSpc>
            </a:pPr>
            <a:r>
              <a:rPr lang="en-GB" sz="2000" b="0" noProof="0" dirty="0">
                <a:solidFill>
                  <a:schemeClr val="tx1"/>
                </a:solidFill>
                <a:latin typeface="+mj-lt"/>
              </a:rPr>
              <a:t>visit our website: </a:t>
            </a:r>
            <a:r>
              <a:rPr lang="en-GB" sz="2000" noProof="0" dirty="0">
                <a:solidFill>
                  <a:schemeClr val="tx1"/>
                </a:solidFill>
                <a:latin typeface="+mj-lt"/>
              </a:rPr>
              <a:t>www.cer.be</a:t>
            </a:r>
          </a:p>
          <a:p>
            <a:pPr eaLnBrk="1" hangingPunct="1">
              <a:lnSpc>
                <a:spcPct val="120000"/>
              </a:lnSpc>
            </a:pPr>
            <a:r>
              <a:rPr lang="en-GB" sz="2000" b="0" noProof="0" dirty="0">
                <a:solidFill>
                  <a:schemeClr val="tx1"/>
                </a:solidFill>
                <a:latin typeface="+mj-lt"/>
              </a:rPr>
              <a:t>or follow</a:t>
            </a:r>
            <a:r>
              <a:rPr lang="en-GB" sz="2000" b="0" baseline="0" noProof="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GB" sz="2000" u="none" noProof="0" dirty="0">
                <a:solidFill>
                  <a:schemeClr val="tx1"/>
                </a:solidFill>
                <a:latin typeface="+mj-lt"/>
              </a:rPr>
              <a:t>@</a:t>
            </a:r>
            <a:r>
              <a:rPr lang="en-GB" sz="2000" u="none" noProof="0" dirty="0" err="1">
                <a:solidFill>
                  <a:schemeClr val="tx1"/>
                </a:solidFill>
                <a:latin typeface="+mj-lt"/>
              </a:rPr>
              <a:t>CER_railways</a:t>
            </a:r>
            <a:r>
              <a:rPr lang="en-GB" sz="2000" u="none" noProof="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656014"/>
            <a:ext cx="1905001" cy="931451"/>
          </a:xfrm>
          <a:prstGeom prst="rect">
            <a:avLst/>
          </a:prstGeom>
        </p:spPr>
      </p:pic>
      <p:pic>
        <p:nvPicPr>
          <p:cNvPr id="13" name="Picture 12" descr="https://g.twimg.com/Twitter_logo_blue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33" y="4515502"/>
            <a:ext cx="273800" cy="2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99155" y="659090"/>
            <a:ext cx="636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>
                <a:solidFill>
                  <a:srgbClr val="C00000"/>
                </a:solidFill>
              </a:rPr>
              <a:t>For further information:</a:t>
            </a:r>
          </a:p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24779" y="1735668"/>
            <a:ext cx="6389953" cy="1841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Chapter - Click to add a title – Verdana 36 * RGB 0/95/170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0975" y="1868337"/>
            <a:ext cx="566207" cy="56620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519115" y="1868337"/>
            <a:ext cx="618067" cy="485247"/>
          </a:xfrm>
          <a:prstGeom prst="rect">
            <a:avLst/>
          </a:prstGeom>
        </p:spPr>
        <p:txBody>
          <a:bodyPr vert="horz" wrap="none"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#°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424779" y="3673871"/>
            <a:ext cx="6389953" cy="1500187"/>
          </a:xfrm>
          <a:prstGeom prst="rect">
            <a:avLst/>
          </a:prstGeom>
        </p:spPr>
        <p:txBody>
          <a:bodyPr wrap="square" anchor="t"/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here to add a description or subtitle </a:t>
            </a:r>
          </a:p>
          <a:p>
            <a:pPr lvl="0"/>
            <a:r>
              <a:rPr lang="en-GB" noProof="0" dirty="0"/>
              <a:t>– Verdana 20 * RGB 0/95/170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48785" y="211726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Bullet points - Click to add a title </a:t>
            </a:r>
            <a:r>
              <a:rPr lang="en-GB" noProof="0" dirty="0" err="1"/>
              <a:t>xxxxxxx</a:t>
            </a:r>
            <a:r>
              <a:rPr lang="en-GB" noProof="0" dirty="0"/>
              <a:t> </a:t>
            </a:r>
            <a:r>
              <a:rPr lang="en-GB" noProof="0" dirty="0" err="1"/>
              <a:t>xxxx</a:t>
            </a:r>
            <a:endParaRPr lang="en-GB" noProof="0" dirty="0"/>
          </a:p>
        </p:txBody>
      </p:sp>
      <p:pic>
        <p:nvPicPr>
          <p:cNvPr id="5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6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248786" y="2201181"/>
            <a:ext cx="8269286" cy="355917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3000" baseline="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2400">
                <a:solidFill>
                  <a:srgbClr val="3C5C87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Level 1 bullet point</a:t>
            </a:r>
          </a:p>
          <a:p>
            <a:pPr lvl="1"/>
            <a:r>
              <a:rPr lang="en-GB" noProof="0" dirty="0"/>
              <a:t>Level 2 bullet point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74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graphique 16"/>
          <p:cNvSpPr>
            <a:spLocks noGrp="1"/>
          </p:cNvSpPr>
          <p:nvPr>
            <p:ph type="chart" sz="quarter" idx="19"/>
          </p:nvPr>
        </p:nvSpPr>
        <p:spPr>
          <a:xfrm>
            <a:off x="248785" y="2134080"/>
            <a:ext cx="8245928" cy="4004808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 b="0">
                <a:solidFill>
                  <a:srgbClr val="3C5C86"/>
                </a:solidFill>
              </a:defRPr>
            </a:lvl1pPr>
            <a:lvl2pPr marL="685800" indent="-457200">
              <a:buFont typeface="Wingdings" panose="05000000000000000000" pitchFamily="2" charset="2"/>
              <a:buNone/>
              <a:defRPr/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28431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171" y="6502427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20" hasCustomPrompt="1"/>
          </p:nvPr>
        </p:nvSpPr>
        <p:spPr>
          <a:xfrm>
            <a:off x="248785" y="202907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Graph - Click to add a title </a:t>
            </a:r>
            <a:r>
              <a:rPr lang="en-GB" noProof="0" dirty="0" err="1"/>
              <a:t>xxxxxxx</a:t>
            </a:r>
            <a:r>
              <a:rPr lang="en-GB" noProof="0" dirty="0"/>
              <a:t> </a:t>
            </a:r>
            <a:r>
              <a:rPr lang="en-GB" noProof="0" dirty="0" err="1"/>
              <a:t>xxxx</a:t>
            </a:r>
            <a:endParaRPr lang="en-GB" noProof="0" dirty="0"/>
          </a:p>
        </p:txBody>
      </p:sp>
      <p:pic>
        <p:nvPicPr>
          <p:cNvPr id="13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09447"/>
            <a:ext cx="1372134" cy="6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85915" y="3461411"/>
            <a:ext cx="6743698" cy="1359652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1">
                <a:solidFill>
                  <a:srgbClr val="3C5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Type your quote here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24" hasCustomPrompt="1"/>
          </p:nvPr>
        </p:nvSpPr>
        <p:spPr>
          <a:xfrm>
            <a:off x="1585915" y="4986162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Name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25" hasCustomPrompt="1"/>
          </p:nvPr>
        </p:nvSpPr>
        <p:spPr>
          <a:xfrm>
            <a:off x="1585915" y="5331706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i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Function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6005" y="6519612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245" y="6489754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1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00628"/>
            <a:ext cx="1372134" cy="67090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05348" y="2991205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0" b="1" noProof="0" dirty="0">
                <a:solidFill>
                  <a:srgbClr val="B30E0A"/>
                </a:solidFill>
                <a:latin typeface="Helvetica"/>
                <a:cs typeface="Helvetica"/>
              </a:rPr>
              <a:t>“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26" hasCustomPrompt="1"/>
          </p:nvPr>
        </p:nvSpPr>
        <p:spPr>
          <a:xfrm>
            <a:off x="605348" y="736735"/>
            <a:ext cx="3700462" cy="2222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your image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776005" y="6519612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ZoneTexte 48"/>
          <p:cNvSpPr txBox="1"/>
          <p:nvPr userDrawn="1"/>
        </p:nvSpPr>
        <p:spPr>
          <a:xfrm>
            <a:off x="8635245" y="6489754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1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00628"/>
            <a:ext cx="1372134" cy="670905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8785" y="1957852"/>
            <a:ext cx="4323215" cy="4099455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rgbClr val="3C5C8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BE" dirty="0"/>
              <a:t>Click to add the text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20" hasCustomPrompt="1"/>
          </p:nvPr>
        </p:nvSpPr>
        <p:spPr>
          <a:xfrm>
            <a:off x="248785" y="202907"/>
            <a:ext cx="6927622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Quote - Click to add a title </a:t>
            </a:r>
            <a:r>
              <a:rPr lang="en-GB" noProof="0" dirty="0" err="1"/>
              <a:t>xxxxxxx</a:t>
            </a:r>
            <a:r>
              <a:rPr lang="en-GB" noProof="0" dirty="0"/>
              <a:t> </a:t>
            </a:r>
            <a:r>
              <a:rPr lang="en-GB" noProof="0" dirty="0" err="1"/>
              <a:t>xxxx</a:t>
            </a:r>
            <a:endParaRPr lang="en-GB" noProof="0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23" hasCustomPrompt="1"/>
          </p:nvPr>
        </p:nvSpPr>
        <p:spPr>
          <a:xfrm>
            <a:off x="5250387" y="4269254"/>
            <a:ext cx="3200400" cy="1003298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Type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quote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nl-BE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24" hasCustomPrompt="1"/>
          </p:nvPr>
        </p:nvSpPr>
        <p:spPr>
          <a:xfrm>
            <a:off x="5250387" y="5366219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i="0" baseline="0">
                <a:solidFill>
                  <a:srgbClr val="0849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Name</a:t>
            </a:r>
            <a:endParaRPr lang="nl-BE" dirty="0"/>
          </a:p>
        </p:txBody>
      </p:sp>
      <p:sp>
        <p:nvSpPr>
          <p:cNvPr id="21" name="Espace réservé pour une image  24"/>
          <p:cNvSpPr>
            <a:spLocks noGrp="1"/>
          </p:cNvSpPr>
          <p:nvPr>
            <p:ph type="pic" sz="quarter" idx="26" hasCustomPrompt="1"/>
          </p:nvPr>
        </p:nvSpPr>
        <p:spPr>
          <a:xfrm>
            <a:off x="5250387" y="1957852"/>
            <a:ext cx="3200400" cy="21351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/>
          <a:lstStyle>
            <a:lvl1pPr>
              <a:defRPr/>
            </a:lvl1pPr>
          </a:lstStyle>
          <a:p>
            <a:r>
              <a:rPr lang="fr-FR" dirty="0" err="1"/>
              <a:t>Quote</a:t>
            </a:r>
            <a:r>
              <a:rPr lang="fr-FR" dirty="0"/>
              <a:t> image</a:t>
            </a:r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27" hasCustomPrompt="1"/>
          </p:nvPr>
        </p:nvSpPr>
        <p:spPr>
          <a:xfrm>
            <a:off x="5250387" y="5711763"/>
            <a:ext cx="2248954" cy="345544"/>
          </a:xfrm>
          <a:prstGeom prst="rect">
            <a:avLst/>
          </a:prstGeom>
        </p:spPr>
        <p:txBody>
          <a:bodyPr wrap="square"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/>
              <a:t>Function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070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3570837"/>
            <a:ext cx="3581400" cy="2803525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825502" y="524370"/>
            <a:ext cx="3581397" cy="2803029"/>
          </a:xfrm>
          <a:solidFill>
            <a:schemeClr val="tx1"/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775200" y="524370"/>
            <a:ext cx="3581400" cy="2803525"/>
          </a:xfrm>
          <a:prstGeom prst="rect">
            <a:avLst/>
          </a:prstGeom>
          <a:solidFill>
            <a:schemeClr val="accent4">
              <a:alpha val="90000"/>
            </a:schemeClr>
          </a:solidFill>
        </p:spPr>
        <p:txBody>
          <a:bodyPr vert="horz"/>
          <a:lstStyle>
            <a:lvl1pPr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5" hasCustomPrompt="1"/>
          </p:nvPr>
        </p:nvSpPr>
        <p:spPr>
          <a:xfrm>
            <a:off x="825500" y="3570288"/>
            <a:ext cx="3581400" cy="2803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GB" noProof="0" dirty="0"/>
              <a:t>Add your image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ZoneTexte 48"/>
          <p:cNvSpPr txBox="1"/>
          <p:nvPr userDrawn="1"/>
        </p:nvSpPr>
        <p:spPr>
          <a:xfrm>
            <a:off x="8633924" y="649974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97770" y="235479"/>
            <a:ext cx="6383866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Pictures + bullet points – Click to add a title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 hasCustomPrompt="1"/>
          </p:nvPr>
        </p:nvSpPr>
        <p:spPr>
          <a:xfrm>
            <a:off x="297770" y="2425700"/>
            <a:ext cx="4722963" cy="3695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Insert your image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12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  <p:sp>
        <p:nvSpPr>
          <p:cNvPr id="14" name="Espace réservé du contenu 14"/>
          <p:cNvSpPr>
            <a:spLocks noGrp="1"/>
          </p:cNvSpPr>
          <p:nvPr>
            <p:ph sz="quarter" idx="15" hasCustomPrompt="1"/>
          </p:nvPr>
        </p:nvSpPr>
        <p:spPr>
          <a:xfrm>
            <a:off x="5249333" y="2425701"/>
            <a:ext cx="3385912" cy="36957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4"/>
              </a:buClr>
              <a:buFont typeface="Wingdings" charset="2"/>
              <a:buChar char="§"/>
              <a:defRPr sz="2000">
                <a:solidFill>
                  <a:srgbClr val="3C5C87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2pPr>
            <a:lvl3pPr marL="914400" indent="0">
              <a:buClr>
                <a:schemeClr val="accent4"/>
              </a:buClr>
              <a:buFont typeface="Wingdings" charset="2"/>
              <a:buNone/>
              <a:defRPr sz="1600">
                <a:solidFill>
                  <a:srgbClr val="3C5C87"/>
                </a:solidFill>
              </a:defRPr>
            </a:lvl3pPr>
            <a:lvl4pPr>
              <a:buClr>
                <a:schemeClr val="accent4"/>
              </a:buClr>
              <a:buFont typeface="Wingdings" charset="2"/>
              <a:buChar char="§"/>
              <a:defRPr sz="1400">
                <a:solidFill>
                  <a:srgbClr val="3C5C87"/>
                </a:solidFill>
              </a:defRPr>
            </a:lvl4pPr>
            <a:lvl5pPr>
              <a:buClr>
                <a:schemeClr val="accent4"/>
              </a:buClr>
              <a:buFont typeface="Wingdings" charset="2"/>
              <a:buChar char="§"/>
              <a:defRPr sz="1200">
                <a:solidFill>
                  <a:srgbClr val="3C5C87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  <a:p>
            <a:pPr lvl="0"/>
            <a:r>
              <a:rPr lang="en-GB" noProof="0" dirty="0"/>
              <a:t>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texte 31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5274733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2014 – Q4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62467" y="170257"/>
            <a:ext cx="6383866" cy="9278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00" b="1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Example of timeline 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35658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2014 – Q2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626383" y="5290170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2014 – Q4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31259" y="5816601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2015 – Q1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62792" y="5298637"/>
            <a:ext cx="123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0" dirty="0">
                <a:solidFill>
                  <a:schemeClr val="bg1"/>
                </a:solidFill>
              </a:rPr>
              <a:t>2015 – Q3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9" hasCustomPrompt="1"/>
          </p:nvPr>
        </p:nvSpPr>
        <p:spPr>
          <a:xfrm>
            <a:off x="1081088" y="1584060"/>
            <a:ext cx="2379662" cy="1439863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Text here</a:t>
            </a:r>
          </a:p>
        </p:txBody>
      </p:sp>
      <p:sp>
        <p:nvSpPr>
          <p:cNvPr id="33" name="Espace réservé du texte 31"/>
          <p:cNvSpPr>
            <a:spLocks noGrp="1"/>
          </p:cNvSpPr>
          <p:nvPr>
            <p:ph type="body" sz="quarter" idx="20" hasCustomPrompt="1"/>
          </p:nvPr>
        </p:nvSpPr>
        <p:spPr>
          <a:xfrm>
            <a:off x="1779314" y="3276600"/>
            <a:ext cx="1675086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Text here</a:t>
            </a:r>
          </a:p>
        </p:txBody>
      </p:sp>
      <p:sp>
        <p:nvSpPr>
          <p:cNvPr id="38" name="Espace réservé du texte 31"/>
          <p:cNvSpPr>
            <a:spLocks noGrp="1"/>
          </p:cNvSpPr>
          <p:nvPr>
            <p:ph type="body" sz="quarter" idx="21" hasCustomPrompt="1"/>
          </p:nvPr>
        </p:nvSpPr>
        <p:spPr>
          <a:xfrm>
            <a:off x="4045223" y="1574800"/>
            <a:ext cx="2379662" cy="1439863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Text here</a:t>
            </a:r>
          </a:p>
        </p:txBody>
      </p:sp>
      <p:sp>
        <p:nvSpPr>
          <p:cNvPr id="39" name="Espace réservé du texte 31"/>
          <p:cNvSpPr>
            <a:spLocks noGrp="1"/>
          </p:cNvSpPr>
          <p:nvPr>
            <p:ph type="body" sz="quarter" idx="22" hasCustomPrompt="1"/>
          </p:nvPr>
        </p:nvSpPr>
        <p:spPr>
          <a:xfrm>
            <a:off x="4749799" y="3276600"/>
            <a:ext cx="1675086" cy="1439863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Text here</a:t>
            </a:r>
          </a:p>
        </p:txBody>
      </p:sp>
      <p:sp>
        <p:nvSpPr>
          <p:cNvPr id="41" name="Espace réservé du texte 31"/>
          <p:cNvSpPr>
            <a:spLocks noGrp="1"/>
          </p:cNvSpPr>
          <p:nvPr>
            <p:ph type="body" sz="quarter" idx="23" hasCustomPrompt="1"/>
          </p:nvPr>
        </p:nvSpPr>
        <p:spPr>
          <a:xfrm>
            <a:off x="6943992" y="1583267"/>
            <a:ext cx="1912142" cy="2302933"/>
          </a:xfrm>
          <a:prstGeom prst="rect">
            <a:avLst/>
          </a:prstGeom>
          <a:solidFill>
            <a:schemeClr val="accent6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Text here</a:t>
            </a:r>
          </a:p>
        </p:txBody>
      </p:sp>
      <p:sp>
        <p:nvSpPr>
          <p:cNvPr id="51" name="Espace réservé du texte 31"/>
          <p:cNvSpPr>
            <a:spLocks noGrp="1"/>
          </p:cNvSpPr>
          <p:nvPr>
            <p:ph type="body" sz="quarter" idx="25" hasCustomPrompt="1"/>
          </p:nvPr>
        </p:nvSpPr>
        <p:spPr>
          <a:xfrm>
            <a:off x="1735658" y="581660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2014 – Q2</a:t>
            </a:r>
          </a:p>
        </p:txBody>
      </p:sp>
      <p:sp>
        <p:nvSpPr>
          <p:cNvPr id="52" name="Espace réservé du texte 31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36" y="5242347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2014 – Q4</a:t>
            </a:r>
          </a:p>
        </p:txBody>
      </p:sp>
      <p:sp>
        <p:nvSpPr>
          <p:cNvPr id="53" name="Espace réservé du texte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31259" y="5760311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2014 – Q1</a:t>
            </a:r>
          </a:p>
        </p:txBody>
      </p:sp>
      <p:sp>
        <p:nvSpPr>
          <p:cNvPr id="61" name="Espace réservé du texte 31"/>
          <p:cNvSpPr>
            <a:spLocks noGrp="1"/>
          </p:cNvSpPr>
          <p:nvPr>
            <p:ph type="body" sz="quarter" idx="28" hasCustomPrompt="1"/>
          </p:nvPr>
        </p:nvSpPr>
        <p:spPr>
          <a:xfrm>
            <a:off x="6851929" y="5285938"/>
            <a:ext cx="1295400" cy="36406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2015 – Q2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8776005" y="6537250"/>
            <a:ext cx="147107" cy="1471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5" name="ZoneTexte 48"/>
          <p:cNvSpPr txBox="1"/>
          <p:nvPr userDrawn="1"/>
        </p:nvSpPr>
        <p:spPr>
          <a:xfrm>
            <a:off x="8635245" y="6507392"/>
            <a:ext cx="428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FC6BE-8529-4A40-BD32-6FBEF43C03E3}" type="slidenum">
              <a:rPr lang="en-GB" sz="700" noProof="0" smtClean="0">
                <a:solidFill>
                  <a:schemeClr val="bg1"/>
                </a:solidFill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noProof="0" dirty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47" name="Image 7" descr="CER Logo_Main_transparenc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7944" y="218266"/>
            <a:ext cx="1372134" cy="67090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here to modify the title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3674" r:id="rId4"/>
    <p:sldLayoutId id="2147483668" r:id="rId5"/>
    <p:sldLayoutId id="2147483681" r:id="rId6"/>
    <p:sldLayoutId id="2147483669" r:id="rId7"/>
    <p:sldLayoutId id="2147483670" r:id="rId8"/>
    <p:sldLayoutId id="2147483671" r:id="rId9"/>
    <p:sldLayoutId id="2147483676" r:id="rId10"/>
    <p:sldLayoutId id="2147483677" r:id="rId11"/>
    <p:sldLayoutId id="2147483679" r:id="rId12"/>
    <p:sldLayoutId id="2147483678" r:id="rId13"/>
    <p:sldLayoutId id="214748367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132" y="1765826"/>
            <a:ext cx="7826317" cy="1661993"/>
          </a:xfrm>
        </p:spPr>
        <p:txBody>
          <a:bodyPr/>
          <a:lstStyle/>
          <a:p>
            <a:r>
              <a:rPr lang="en-GB" dirty="0"/>
              <a:t>Good practice example</a:t>
            </a:r>
            <a:r>
              <a:rPr lang="sl-SI" dirty="0"/>
              <a:t>s</a:t>
            </a:r>
            <a:r>
              <a:rPr lang="en-GB" dirty="0"/>
              <a:t> of accessible rolling stock </a:t>
            </a:r>
            <a:r>
              <a:rPr lang="sl-SI" dirty="0"/>
              <a:t>(DB, SNCF, NS)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Towards independent and spontaneous rail travel for all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l-SI" dirty="0"/>
              <a:t>27 May 2021 -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Conference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sl-SI" dirty="0"/>
              <a:t>Blaž Pongračič, Senior Policy Adviser Passenger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473D7-2B1D-4D85-B732-3C8C7F70ED5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sz="2400" dirty="0"/>
              <a:t>Travelling without advance booking: possible on trains with sliding step</a:t>
            </a:r>
          </a:p>
          <a:p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3188D-36A8-4642-A913-0EB0776E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9" y="1821127"/>
            <a:ext cx="7808360" cy="48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FF903-CB7A-45AC-8820-4FE409A5F3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DB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B6DD-CC8B-42AF-BB90-ECE07B7EB9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8785" y="2201180"/>
            <a:ext cx="8432877" cy="4445093"/>
          </a:xfrm>
        </p:spPr>
        <p:txBody>
          <a:bodyPr/>
          <a:lstStyle/>
          <a:p>
            <a:r>
              <a:rPr lang="en-GB" sz="2800" dirty="0"/>
              <a:t>84 % of 5.700 </a:t>
            </a:r>
            <a:r>
              <a:rPr lang="en-GB" sz="2800" b="1" dirty="0"/>
              <a:t>railway stations are stepless accessible </a:t>
            </a:r>
            <a:endParaRPr lang="sl-SI" sz="2800" b="1" dirty="0"/>
          </a:p>
          <a:p>
            <a:r>
              <a:rPr lang="en-GB" sz="2800" dirty="0"/>
              <a:t>On average </a:t>
            </a:r>
            <a:r>
              <a:rPr lang="en-GB" sz="2800" b="1" dirty="0"/>
              <a:t>100 railway stations p.a. re upgraded into accessible stations</a:t>
            </a:r>
          </a:p>
          <a:p>
            <a:r>
              <a:rPr lang="en-GB" sz="2800" dirty="0"/>
              <a:t>16 </a:t>
            </a:r>
            <a:r>
              <a:rPr lang="en-GB" sz="2800" b="1" dirty="0"/>
              <a:t>mobile teams </a:t>
            </a:r>
            <a:r>
              <a:rPr lang="en-GB" sz="2800" dirty="0"/>
              <a:t>take care of </a:t>
            </a:r>
            <a:r>
              <a:rPr lang="en-GB" sz="2800" b="1" dirty="0"/>
              <a:t>safe boarding and-de-boarding </a:t>
            </a:r>
          </a:p>
          <a:p>
            <a:endParaRPr lang="en-GB" sz="2000" dirty="0"/>
          </a:p>
          <a:p>
            <a:endParaRPr lang="en-BE" sz="2000" dirty="0"/>
          </a:p>
        </p:txBody>
      </p:sp>
    </p:spTree>
    <p:extLst>
      <p:ext uri="{BB962C8B-B14F-4D97-AF65-F5344CB8AC3E}">
        <p14:creationId xmlns:p14="http://schemas.microsoft.com/office/powerpoint/2010/main" val="236992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FF903-CB7A-45AC-8820-4FE409A5F3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SNCF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4A8A4-D7EB-497A-8FEF-224CE8C0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405"/>
            <a:ext cx="9144000" cy="37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4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Amenities on board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sl-SI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2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FF903-CB7A-45AC-8820-4FE409A5F3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SNCF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67927-2113-4AFB-8CDE-26A0FD2F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314"/>
            <a:ext cx="9144000" cy="4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2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FF903-CB7A-45AC-8820-4FE409A5F3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DB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B6DD-CC8B-42AF-BB90-ECE07B7EB9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8785" y="2201180"/>
            <a:ext cx="8432877" cy="4445093"/>
          </a:xfrm>
        </p:spPr>
        <p:txBody>
          <a:bodyPr/>
          <a:lstStyle/>
          <a:p>
            <a:r>
              <a:rPr lang="en-GB" sz="2000" dirty="0"/>
              <a:t>Tactile path and routing</a:t>
            </a:r>
          </a:p>
          <a:p>
            <a:r>
              <a:rPr lang="en-GB" sz="2000" dirty="0"/>
              <a:t>Tactile seat numbers und handles at seats</a:t>
            </a:r>
          </a:p>
          <a:p>
            <a:r>
              <a:rPr lang="en-GB" sz="2000" dirty="0"/>
              <a:t>Visual real-time information on monitors at the ceiling</a:t>
            </a:r>
          </a:p>
          <a:p>
            <a:r>
              <a:rPr lang="en-GB" sz="2000" dirty="0"/>
              <a:t>Variable tables at wheelchair accessible seats</a:t>
            </a:r>
          </a:p>
          <a:p>
            <a:r>
              <a:rPr lang="en-GB" sz="2000" dirty="0"/>
              <a:t>On newer vehicles acoustical signals to find door areas for customers with visual impairments</a:t>
            </a:r>
          </a:p>
          <a:p>
            <a:r>
              <a:rPr lang="en-GB" sz="2000" dirty="0"/>
              <a:t>Vehicle bound ramps or lifts</a:t>
            </a:r>
          </a:p>
          <a:p>
            <a:r>
              <a:rPr lang="en-GB" sz="2000" dirty="0"/>
              <a:t>Large suitcase stowage space on the floor or at lower level</a:t>
            </a:r>
          </a:p>
          <a:p>
            <a:r>
              <a:rPr lang="en-GB" sz="2000" dirty="0"/>
              <a:t>Stepless and independent access to the new „</a:t>
            </a:r>
            <a:r>
              <a:rPr lang="en-GB" sz="2000" dirty="0" err="1"/>
              <a:t>ECx“Talgo</a:t>
            </a:r>
            <a:r>
              <a:rPr lang="en-GB" sz="2000" dirty="0"/>
              <a:t> trains (starting operations in 2023)</a:t>
            </a:r>
          </a:p>
        </p:txBody>
      </p:sp>
    </p:spTree>
    <p:extLst>
      <p:ext uri="{BB962C8B-B14F-4D97-AF65-F5344CB8AC3E}">
        <p14:creationId xmlns:p14="http://schemas.microsoft.com/office/powerpoint/2010/main" val="209614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Cooperation with association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sl-SI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63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FF903-CB7A-45AC-8820-4FE409A5F3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SNCF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5B4E1-7CAD-4810-8FE0-378FFB06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913"/>
            <a:ext cx="9144000" cy="4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l-SI" b="1" dirty="0"/>
              <a:t>Blaž Pongračič</a:t>
            </a:r>
            <a:endParaRPr lang="en-GB" b="1" dirty="0"/>
          </a:p>
          <a:p>
            <a:r>
              <a:rPr lang="en-GB" dirty="0"/>
              <a:t>Senior Policy Adviser Passenger</a:t>
            </a:r>
          </a:p>
          <a:p>
            <a:r>
              <a:rPr lang="en-GB" dirty="0"/>
              <a:t>Tel: +32 </a:t>
            </a:r>
            <a:r>
              <a:rPr lang="sl-SI" dirty="0"/>
              <a:t>(0) </a:t>
            </a:r>
            <a:r>
              <a:rPr lang="en-GB" dirty="0"/>
              <a:t>460 75 79 57</a:t>
            </a:r>
            <a:endParaRPr lang="sl-SI" dirty="0"/>
          </a:p>
          <a:p>
            <a:r>
              <a:rPr lang="en-GB" dirty="0"/>
              <a:t>E-mail: blaz.pongracic@cer.be</a:t>
            </a:r>
          </a:p>
        </p:txBody>
      </p:sp>
    </p:spTree>
    <p:extLst>
      <p:ext uri="{BB962C8B-B14F-4D97-AF65-F5344CB8AC3E}">
        <p14:creationId xmlns:p14="http://schemas.microsoft.com/office/powerpoint/2010/main" val="397390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/>
              <a:t>Digital solutions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Access to trains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Amenities on board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Cooperation with association</a:t>
            </a:r>
          </a:p>
          <a:p>
            <a:pPr marL="0" indent="0">
              <a:buNone/>
            </a:pPr>
            <a:endParaRPr lang="en-GB" sz="1600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EC829-F9AB-4D92-B3C4-25EA80D9F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0" y="5559501"/>
            <a:ext cx="1010239" cy="1056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2D5E5-975B-42A9-9F05-DC8BDACF7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834" y="5737576"/>
            <a:ext cx="1097268" cy="653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0D1701-F30E-459B-AEC6-1EB18B371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15" y="5455033"/>
            <a:ext cx="1487960" cy="12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Before we start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9DB53-7EAF-4007-9C90-84209982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0" y="3758388"/>
            <a:ext cx="4434423" cy="1742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4F37B-5C61-422E-B52D-91393927B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666" y="3758388"/>
            <a:ext cx="3767810" cy="2355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CB8058-B474-45F1-B06F-A9204F581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53" y="1735665"/>
            <a:ext cx="7993294" cy="684053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96221-EA38-42EB-A140-1D62E3494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70" y="5500649"/>
            <a:ext cx="684617" cy="7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5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Digital solutions</a:t>
            </a:r>
          </a:p>
          <a:p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sl-SI" dirty="0"/>
              <a:t>1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DB - Bahnhof Live App</a:t>
            </a:r>
            <a:endParaRPr lang="en-GB" dirty="0"/>
          </a:p>
        </p:txBody>
      </p:sp>
      <p:pic>
        <p:nvPicPr>
          <p:cNvPr id="9" name="Picture 2" descr="DB Bahnhof live_Header">
            <a:extLst>
              <a:ext uri="{FF2B5EF4-FFF2-40B4-BE49-F238E27FC236}">
                <a16:creationId xmlns:a16="http://schemas.microsoft.com/office/drawing/2014/main" id="{02EB3A8F-693A-43DB-AF03-DFE0A5F9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1" y="2826571"/>
            <a:ext cx="8938858" cy="27933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7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SNCF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24B2E-6622-4D55-981A-FEED479F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0" y="1711913"/>
            <a:ext cx="5453247" cy="2167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488CA-FF67-420E-BEA3-E9A7CFB9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1541176"/>
            <a:ext cx="2715856" cy="5027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60BF3A-2E5D-4D20-A02B-E4DB85825F39}"/>
              </a:ext>
            </a:extLst>
          </p:cNvPr>
          <p:cNvSpPr txBox="1"/>
          <p:nvPr/>
        </p:nvSpPr>
        <p:spPr>
          <a:xfrm>
            <a:off x="303781" y="503071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0" i="0" u="none" strike="noStrike" baseline="0" dirty="0">
                <a:solidFill>
                  <a:srgbClr val="009BA7"/>
                </a:solidFill>
                <a:latin typeface="AvenirLTStd-Black"/>
              </a:rPr>
              <a:t>DIGITAL SOLUTION TO PROVIDE</a:t>
            </a:r>
            <a:r>
              <a:rPr lang="sl-SI" sz="1800" b="0" i="0" u="none" strike="noStrike" baseline="0" dirty="0">
                <a:solidFill>
                  <a:srgbClr val="009BA7"/>
                </a:solidFill>
                <a:latin typeface="AvenirLTStd-Black"/>
              </a:rPr>
              <a:t> </a:t>
            </a:r>
            <a:r>
              <a:rPr lang="en-GB" sz="1800" b="0" i="0" u="none" strike="noStrike" baseline="0" dirty="0">
                <a:solidFill>
                  <a:srgbClr val="009BA7"/>
                </a:solidFill>
                <a:latin typeface="AvenirLTStd-Black"/>
              </a:rPr>
              <a:t>TRIP INFORMATION TO DEAF PEOPLE</a:t>
            </a:r>
            <a:r>
              <a:rPr lang="sl-SI" sz="1800" b="0" i="0" u="none" strike="noStrike" baseline="0" dirty="0">
                <a:solidFill>
                  <a:srgbClr val="009BA7"/>
                </a:solidFill>
                <a:latin typeface="AvenirLTStd-Black"/>
              </a:rPr>
              <a:t> </a:t>
            </a:r>
            <a:r>
              <a:rPr lang="en-GB" sz="1800" b="0" i="0" u="none" strike="noStrike" baseline="0" dirty="0">
                <a:solidFill>
                  <a:srgbClr val="009BA7"/>
                </a:solidFill>
                <a:latin typeface="AvenirLTStd-Black"/>
              </a:rPr>
              <a:t>IN TRAINS WITHOUT VISUAL INFORMATION SYSTEM</a:t>
            </a:r>
            <a:endParaRPr lang="en-BE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36CA546-BEC3-42D2-B5F7-46B87C1C0A55}"/>
              </a:ext>
            </a:extLst>
          </p:cNvPr>
          <p:cNvSpPr/>
          <p:nvPr/>
        </p:nvSpPr>
        <p:spPr>
          <a:xfrm>
            <a:off x="5006913" y="5209210"/>
            <a:ext cx="678094" cy="452063"/>
          </a:xfrm>
          <a:prstGeom prst="rightArrow">
            <a:avLst/>
          </a:prstGeom>
          <a:solidFill>
            <a:srgbClr val="00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386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l-SI" dirty="0"/>
              <a:t>NS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6FA51-38AE-4086-BBC6-880308DE1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07" y="1315091"/>
            <a:ext cx="2798600" cy="4844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ED463E-14C4-4729-A0E7-D9156713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8" y="1838424"/>
            <a:ext cx="50006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Access to trains</a:t>
            </a:r>
          </a:p>
          <a:p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sl-SI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20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0E4C4-CFA5-420D-87E9-46E4DF02646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48785" y="211726"/>
            <a:ext cx="7230802" cy="1500187"/>
          </a:xfrm>
        </p:spPr>
        <p:txBody>
          <a:bodyPr/>
          <a:lstStyle/>
          <a:p>
            <a:r>
              <a:rPr lang="en-GB" sz="2600" dirty="0"/>
              <a:t>Travelling</a:t>
            </a:r>
            <a:r>
              <a:rPr lang="sl-SI" sz="2600" dirty="0"/>
              <a:t> </a:t>
            </a:r>
            <a:r>
              <a:rPr lang="en-GB" sz="2600" dirty="0"/>
              <a:t>without advance booking</a:t>
            </a:r>
            <a:r>
              <a:rPr lang="sl-SI" sz="2600" dirty="0"/>
              <a:t>: possible on trains with sliding step</a:t>
            </a:r>
            <a:endParaRPr lang="en-BE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C857F-7FD4-43E3-9324-7E64C8E9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1" y="1800744"/>
            <a:ext cx="7356297" cy="45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2809"/>
      </p:ext>
    </p:extLst>
  </p:cSld>
  <p:clrMapOvr>
    <a:masterClrMapping/>
  </p:clrMapOvr>
</p:sld>
</file>

<file path=ppt/theme/theme1.xml><?xml version="1.0" encoding="utf-8"?>
<a:theme xmlns:a="http://schemas.openxmlformats.org/drawingml/2006/main" name="CER_PPT">
  <a:themeElements>
    <a:clrScheme name="CER_Powerpoint">
      <a:dk1>
        <a:srgbClr val="FFFFFF"/>
      </a:dk1>
      <a:lt1>
        <a:srgbClr val="005FAA"/>
      </a:lt1>
      <a:dk2>
        <a:srgbClr val="00305B"/>
      </a:dk2>
      <a:lt2>
        <a:srgbClr val="3C5C87"/>
      </a:lt2>
      <a:accent1>
        <a:srgbClr val="005FAA"/>
      </a:accent1>
      <a:accent2>
        <a:srgbClr val="6A98B8"/>
      </a:accent2>
      <a:accent3>
        <a:srgbClr val="C6C6C7"/>
      </a:accent3>
      <a:accent4>
        <a:srgbClr val="B30E0A"/>
      </a:accent4>
      <a:accent5>
        <a:srgbClr val="DCC99F"/>
      </a:accent5>
      <a:accent6>
        <a:srgbClr val="005FAA"/>
      </a:accent6>
      <a:hlink>
        <a:srgbClr val="005FAA"/>
      </a:hlink>
      <a:folHlink>
        <a:srgbClr val="B30F0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CER_PPT.potx</Template>
  <TotalTime>0</TotalTime>
  <Words>265</Words>
  <Application>Microsoft Office PowerPoint</Application>
  <PresentationFormat>On-screen Show (4:3)</PresentationFormat>
  <Paragraphs>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AvenirLTStd-Black</vt:lpstr>
      <vt:lpstr>Calibri</vt:lpstr>
      <vt:lpstr>Helvetica</vt:lpstr>
      <vt:lpstr>Verdana</vt:lpstr>
      <vt:lpstr>Wingdings</vt:lpstr>
      <vt:lpstr>CER_PPT</vt:lpstr>
      <vt:lpstr>Good practice examples of accessible rolling stock (DB, SNCF, 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page in extremis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</dc:title>
  <dc:subject/>
  <dc:creator>Page Inextremis</dc:creator>
  <cp:keywords/>
  <dc:description/>
  <cp:lastModifiedBy>Blaz Pongracic</cp:lastModifiedBy>
  <cp:revision>117</cp:revision>
  <dcterms:created xsi:type="dcterms:W3CDTF">2015-12-01T11:22:55Z</dcterms:created>
  <dcterms:modified xsi:type="dcterms:W3CDTF">2021-05-26T12:05:07Z</dcterms:modified>
  <cp:category/>
</cp:coreProperties>
</file>